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2"/>
  </p:sldMasterIdLst>
  <p:handoutMasterIdLst>
    <p:handoutMasterId r:id="rId32"/>
  </p:handoutMasterIdLst>
  <p:sldIdLst>
    <p:sldId id="256" r:id="rId3"/>
    <p:sldId id="258" r:id="rId4"/>
    <p:sldId id="267" r:id="rId5"/>
    <p:sldId id="269" r:id="rId6"/>
    <p:sldId id="285" r:id="rId7"/>
    <p:sldId id="286" r:id="rId8"/>
    <p:sldId id="287" r:id="rId9"/>
    <p:sldId id="288" r:id="rId10"/>
    <p:sldId id="290" r:id="rId11"/>
    <p:sldId id="292" r:id="rId12"/>
    <p:sldId id="293" r:id="rId13"/>
    <p:sldId id="294" r:id="rId14"/>
    <p:sldId id="295" r:id="rId15"/>
    <p:sldId id="296" r:id="rId16"/>
    <p:sldId id="297" r:id="rId17"/>
    <p:sldId id="289" r:id="rId18"/>
    <p:sldId id="268" r:id="rId19"/>
    <p:sldId id="263" r:id="rId20"/>
    <p:sldId id="278" r:id="rId21"/>
    <p:sldId id="271" r:id="rId22"/>
    <p:sldId id="272" r:id="rId23"/>
    <p:sldId id="262" r:id="rId24"/>
    <p:sldId id="279" r:id="rId25"/>
    <p:sldId id="274" r:id="rId26"/>
    <p:sldId id="280" r:id="rId27"/>
    <p:sldId id="283" r:id="rId28"/>
    <p:sldId id="284" r:id="rId29"/>
    <p:sldId id="282" r:id="rId30"/>
    <p:sldId id="259" r:id="rId31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98E5"/>
    <a:srgbClr val="123A61"/>
    <a:srgbClr val="00A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2828D7-C03A-4302-8E4C-1CE0A25480E6}" v="14" dt="2019-05-13T19:43:02.9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60" y="12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30A23-3E98-F64D-859B-DE462771A158}" type="datetimeFigureOut">
              <a:t>26/05/2019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8DBF0C-04E2-7C4F-92D3-BB9F31F7BD3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90441" y="662334"/>
            <a:ext cx="7793216" cy="487434"/>
          </a:xfrm>
          <a:prstGeom prst="rect">
            <a:avLst/>
          </a:prstGeom>
        </p:spPr>
        <p:txBody>
          <a:bodyPr tIns="0" bIns="0" anchor="t" anchorCtr="0">
            <a:noAutofit/>
          </a:bodyPr>
          <a:lstStyle>
            <a:lvl1pPr marL="457200" indent="-457200" algn="l">
              <a:buFontTx/>
              <a:buBlip>
                <a:blip r:embed="rId3"/>
              </a:buBlip>
              <a:defRPr sz="30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TITRE DE VOTRE PRÉSENTATION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181101" y="1149768"/>
            <a:ext cx="5181600" cy="33855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>
              <a:buNone/>
              <a:defRPr sz="22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PLACEZ VOTRE SOUS TITRE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8171560" y="4767263"/>
            <a:ext cx="972440" cy="273844"/>
          </a:xfrm>
        </p:spPr>
        <p:txBody>
          <a:bodyPr/>
          <a:lstStyle>
            <a:lvl1pPr>
              <a:defRPr sz="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26/05/2019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0694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92288" y="3812977"/>
            <a:ext cx="5486400" cy="425054"/>
          </a:xfrm>
          <a:prstGeom prst="rect">
            <a:avLst/>
          </a:prstGeom>
        </p:spPr>
        <p:txBody>
          <a:bodyPr anchor="b">
            <a:noAutofit/>
          </a:bodyPr>
          <a:lstStyle>
            <a:lvl1pPr marL="457200" indent="-457200" algn="l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Contenu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962121"/>
            <a:ext cx="5486400" cy="2747818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286000" y="4238030"/>
            <a:ext cx="4992688" cy="4387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26/05/2019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10"/>
          <p:cNvSpPr>
            <a:spLocks noGrp="1"/>
          </p:cNvSpPr>
          <p:nvPr>
            <p:ph type="body" sz="quarter" idx="15" hasCustomPrompt="1"/>
          </p:nvPr>
        </p:nvSpPr>
        <p:spPr>
          <a:xfrm>
            <a:off x="317421" y="116918"/>
            <a:ext cx="2273379" cy="24139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FontTx/>
              <a:buNone/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034935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hapitr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780753" y="1488323"/>
            <a:ext cx="4280049" cy="1291587"/>
          </a:xfrm>
          <a:prstGeom prst="rect">
            <a:avLst/>
          </a:prstGeom>
        </p:spPr>
        <p:txBody>
          <a:bodyPr tIns="0" bIns="0" anchor="t">
            <a:normAutofit/>
          </a:bodyPr>
          <a:lstStyle>
            <a:lvl1pPr algn="l">
              <a:lnSpc>
                <a:spcPts val="3780"/>
              </a:lnSpc>
              <a:defRPr sz="3400" b="0" cap="all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r>
              <a:rPr lang="fr-FR" dirty="0"/>
              <a:t>PLACEZ LE TITRE </a:t>
            </a:r>
            <a:br>
              <a:rPr lang="fr-FR" dirty="0"/>
            </a:br>
            <a:r>
              <a:rPr lang="fr-FR" dirty="0"/>
              <a:t>DU CHAPITRE ICI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26/05/2019</a:t>
            </a:fld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Sous-titre 2"/>
          <p:cNvSpPr>
            <a:spLocks noGrp="1"/>
          </p:cNvSpPr>
          <p:nvPr>
            <p:ph type="subTitle" idx="13" hasCustomPrompt="1"/>
          </p:nvPr>
        </p:nvSpPr>
        <p:spPr>
          <a:xfrm>
            <a:off x="3358120" y="1027282"/>
            <a:ext cx="3188535" cy="400110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342900" indent="-342900" algn="l">
              <a:buSzPct val="120000"/>
              <a:buFontTx/>
              <a:buBlip>
                <a:blip r:embed="rId3"/>
              </a:buBlip>
              <a:defRPr sz="2600" baseline="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 Chapitre 1</a:t>
            </a:r>
          </a:p>
        </p:txBody>
      </p:sp>
    </p:spTree>
    <p:extLst>
      <p:ext uri="{BB962C8B-B14F-4D97-AF65-F5344CB8AC3E}">
        <p14:creationId xmlns:p14="http://schemas.microsoft.com/office/powerpoint/2010/main" val="918733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26/05/2019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4" hasCustomPrompt="1"/>
          </p:nvPr>
        </p:nvSpPr>
        <p:spPr>
          <a:xfrm>
            <a:off x="2657341" y="2281999"/>
            <a:ext cx="3309937" cy="453402"/>
          </a:xfrm>
          <a:prstGeom prst="rect">
            <a:avLst/>
          </a:prstGeom>
        </p:spPr>
        <p:txBody>
          <a:bodyPr vert="horz" lIns="0" bIns="0"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fr-FR" dirty="0"/>
              <a:t> 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3168606" y="2770738"/>
            <a:ext cx="4201449" cy="1269460"/>
          </a:xfrm>
          <a:prstGeom prst="rect">
            <a:avLst/>
          </a:prstGeom>
        </p:spPr>
        <p:txBody>
          <a:bodyPr vert="horz" lIns="0" tIns="0" bIns="0"/>
          <a:lstStyle>
            <a:lvl1pPr marL="0" indent="0">
              <a:lnSpc>
                <a:spcPts val="3840"/>
              </a:lnSpc>
              <a:buFontTx/>
              <a:buNone/>
              <a:defRPr sz="34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PLACEZ LE TITRE DU CHAPITRE ICI</a:t>
            </a:r>
          </a:p>
        </p:txBody>
      </p:sp>
    </p:spTree>
    <p:extLst>
      <p:ext uri="{BB962C8B-B14F-4D97-AF65-F5344CB8AC3E}">
        <p14:creationId xmlns:p14="http://schemas.microsoft.com/office/powerpoint/2010/main" val="2712229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09039" y="114258"/>
            <a:ext cx="1467142" cy="24405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62517" y="1119615"/>
            <a:ext cx="7887629" cy="3394472"/>
          </a:xfrm>
          <a:prstGeom prst="rect">
            <a:avLst/>
          </a:prstGeom>
        </p:spPr>
        <p:txBody>
          <a:bodyPr/>
          <a:lstStyle>
            <a:lvl1pPr marL="342900" indent="-342900">
              <a:buSzPct val="120000"/>
              <a:buFontTx/>
              <a:buBlip>
                <a:blip r:embed="rId3"/>
              </a:buBlip>
              <a:defRPr sz="260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sz="20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800">
                <a:solidFill>
                  <a:srgbClr val="000000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600">
                <a:solidFill>
                  <a:schemeClr val="tx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fr-FR" dirty="0"/>
              <a:t> Contenu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26/05/2019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 dirty="0"/>
              <a:t>RAPPEL DU TITRE DU CHAPITRE</a:t>
            </a:r>
          </a:p>
        </p:txBody>
      </p:sp>
    </p:spTree>
    <p:extLst>
      <p:ext uri="{BB962C8B-B14F-4D97-AF65-F5344CB8AC3E}">
        <p14:creationId xmlns:p14="http://schemas.microsoft.com/office/powerpoint/2010/main" val="329466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87320" y="1694935"/>
            <a:ext cx="3251110" cy="2545556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5136530" y="1694935"/>
            <a:ext cx="3296822" cy="254555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42900" indent="-342900"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>
              <a:defRPr lang="fr-FR" sz="2400"/>
            </a:lvl2pPr>
            <a:lvl3pPr>
              <a:defRPr lang="fr-FR" sz="2000"/>
            </a:lvl3pPr>
            <a:lvl4pPr>
              <a:defRPr lang="fr-FR" sz="1800"/>
            </a:lvl4pPr>
            <a:lvl5pPr>
              <a:defRPr lang="fr-FR" sz="1800"/>
            </a:lvl5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26/05/2019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2" name="Titre 11"/>
          <p:cNvSpPr>
            <a:spLocks noGrp="1"/>
          </p:cNvSpPr>
          <p:nvPr>
            <p:ph type="title" hasCustomPrompt="1"/>
          </p:nvPr>
        </p:nvSpPr>
        <p:spPr>
          <a:xfrm>
            <a:off x="314226" y="116388"/>
            <a:ext cx="2491325" cy="22951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ts val="1920"/>
              </a:lnSpc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algn="l"/>
            <a:r>
              <a:rPr lang="fr-FR" dirty="0"/>
              <a:t>Chapitre 1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5" hasCustomPrompt="1"/>
          </p:nvPr>
        </p:nvSpPr>
        <p:spPr>
          <a:xfrm>
            <a:off x="4569646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>
              <a:defRPr lang="fr-FR" sz="2000">
                <a:solidFill>
                  <a:srgbClr val="000000"/>
                </a:solidFill>
                <a:latin typeface="SegoeBook"/>
                <a:cs typeface="SegoeBook"/>
              </a:defRPr>
            </a:lvl2pPr>
            <a:lvl3pPr>
              <a:defRPr lang="fr-FR" sz="1800">
                <a:solidFill>
                  <a:srgbClr val="000000"/>
                </a:solidFill>
                <a:latin typeface="SegoeBook"/>
                <a:cs typeface="SegoeBook"/>
              </a:defRPr>
            </a:lvl3pPr>
            <a:lvl4pPr>
              <a:defRPr lang="fr-FR" sz="1600">
                <a:latin typeface="SegoeBook"/>
                <a:cs typeface="SegoeBook"/>
              </a:defRPr>
            </a:lvl4pPr>
            <a:lvl5pPr>
              <a:defRPr lang="fr-FR" sz="1600">
                <a:latin typeface="SegoeBook"/>
                <a:cs typeface="SegoeBook"/>
              </a:defRPr>
            </a:lvl5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 dirty="0"/>
              <a:t> Contenu</a:t>
            </a:r>
          </a:p>
        </p:txBody>
      </p:sp>
      <p:sp>
        <p:nvSpPr>
          <p:cNvPr id="16" name="Espace réservé du texte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1560" y="1105372"/>
            <a:ext cx="3124904" cy="589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SzPct val="121000"/>
              <a:buFontTx/>
              <a:buBlip>
                <a:blip r:embed="rId3"/>
              </a:buBlip>
              <a:defRPr lang="fr-FR"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>
              <a:buSzPct val="120000"/>
              <a:buFontTx/>
              <a:buBlip>
                <a:blip r:embed="rId3"/>
              </a:buBlip>
            </a:pPr>
            <a:r>
              <a:rPr lang="fr-FR"/>
              <a:t>Contenu</a:t>
            </a:r>
          </a:p>
        </p:txBody>
      </p:sp>
    </p:spTree>
    <p:extLst>
      <p:ext uri="{BB962C8B-B14F-4D97-AF65-F5344CB8AC3E}">
        <p14:creationId xmlns:p14="http://schemas.microsoft.com/office/powerpoint/2010/main" val="1087509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317421" y="109206"/>
            <a:ext cx="1479899" cy="225959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 dirty="0"/>
              <a:t>Chapitre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Contenu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6" y="1151335"/>
            <a:ext cx="3813123" cy="47982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marL="457200" indent="-457200">
              <a:buSzPct val="120000"/>
              <a:buFontTx/>
              <a:buBlip>
                <a:blip r:embed="rId3"/>
              </a:buBlip>
              <a:defRPr sz="2600" b="1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Contenu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26/05/2019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3" name="Espace réservé du graphique 12"/>
          <p:cNvSpPr>
            <a:spLocks noGrp="1"/>
          </p:cNvSpPr>
          <p:nvPr>
            <p:ph type="chart" sz="quarter" idx="15"/>
          </p:nvPr>
        </p:nvSpPr>
        <p:spPr>
          <a:xfrm>
            <a:off x="528638" y="1928813"/>
            <a:ext cx="3656012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6"/>
          </p:nvPr>
        </p:nvSpPr>
        <p:spPr>
          <a:xfrm>
            <a:off x="4705350" y="1928813"/>
            <a:ext cx="3752799" cy="2532062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lIns="0" tIns="0" bIns="0"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graphique</a:t>
            </a:r>
          </a:p>
        </p:txBody>
      </p:sp>
    </p:spTree>
    <p:extLst>
      <p:ext uri="{BB962C8B-B14F-4D97-AF65-F5344CB8AC3E}">
        <p14:creationId xmlns:p14="http://schemas.microsoft.com/office/powerpoint/2010/main" val="3743057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26/05/2019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Espace réservé du texte 10"/>
          <p:cNvSpPr>
            <a:spLocks noGrp="1"/>
          </p:cNvSpPr>
          <p:nvPr>
            <p:ph type="body" sz="quarter" idx="13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314912" y="115910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</p:spTree>
    <p:extLst>
      <p:ext uri="{BB962C8B-B14F-4D97-AF65-F5344CB8AC3E}">
        <p14:creationId xmlns:p14="http://schemas.microsoft.com/office/powerpoint/2010/main" val="3882522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26/05/2019</a:t>
            </a:fld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</p:spPr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6252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 avec légen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39091" y="1685636"/>
            <a:ext cx="2247515" cy="280169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-342900">
              <a:spcBef>
                <a:spcPts val="300"/>
              </a:spcBef>
              <a:buFontTx/>
              <a:buNone/>
              <a:defRPr lang="fr-FR" sz="14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marL="0" lvl="0" indent="0"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26/05/2019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80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Espace réservé du texte 10"/>
          <p:cNvSpPr>
            <a:spLocks noGrp="1"/>
          </p:cNvSpPr>
          <p:nvPr>
            <p:ph type="body" sz="quarter" idx="14" hasCustomPrompt="1"/>
          </p:nvPr>
        </p:nvSpPr>
        <p:spPr>
          <a:xfrm>
            <a:off x="317421" y="358311"/>
            <a:ext cx="3557405" cy="27282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 sz="15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RAPPEL DU TITRE DU CHAPITRE</a:t>
            </a:r>
          </a:p>
        </p:txBody>
      </p:sp>
      <p:sp>
        <p:nvSpPr>
          <p:cNvPr id="14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323793" y="124792"/>
            <a:ext cx="2023708" cy="21962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marL="0" indent="0">
              <a:buFontTx/>
              <a:buNone/>
              <a:defRPr lang="fr-FR" sz="1600">
                <a:solidFill>
                  <a:schemeClr val="bg1"/>
                </a:solidFill>
                <a:latin typeface="Segoe UI Semilight" panose="020B0402040204020203" pitchFamily="34" charset="0"/>
                <a:ea typeface="+mj-ea"/>
                <a:cs typeface="Segoe UI Semilight" panose="020B0402040204020203" pitchFamily="34" charset="0"/>
              </a:defRPr>
            </a:lvl1pPr>
            <a:lvl2pPr>
              <a:defRPr lang="fr-FR"/>
            </a:lvl2pPr>
            <a:lvl3pPr>
              <a:defRPr lang="fr-FR"/>
            </a:lvl3pPr>
            <a:lvl4pPr>
              <a:defRPr lang="fr-FR"/>
            </a:lvl4pPr>
            <a:lvl5pPr>
              <a:defRPr lang="fr-FR"/>
            </a:lvl5pPr>
          </a:lstStyle>
          <a:p>
            <a:pPr marL="0" lvl="0">
              <a:lnSpc>
                <a:spcPts val="1920"/>
              </a:lnSpc>
              <a:spcBef>
                <a:spcPct val="0"/>
              </a:spcBef>
              <a:buNone/>
            </a:pPr>
            <a:r>
              <a:rPr lang="fr-FR" dirty="0"/>
              <a:t>Chapitre 1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7" hasCustomPrompt="1"/>
          </p:nvPr>
        </p:nvSpPr>
        <p:spPr>
          <a:xfrm>
            <a:off x="568807" y="1176866"/>
            <a:ext cx="2694708" cy="5010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buSzPct val="120000"/>
              <a:buFontTx/>
              <a:buBlip>
                <a:blip r:embed="rId3"/>
              </a:buBlip>
              <a:defRPr sz="2600" baseline="0">
                <a:solidFill>
                  <a:srgbClr val="123A6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</a:lstStyle>
          <a:p>
            <a:pPr lvl="0"/>
            <a:r>
              <a:rPr lang="fr-FR"/>
              <a:t> Contenu</a:t>
            </a:r>
          </a:p>
        </p:txBody>
      </p:sp>
      <p:sp>
        <p:nvSpPr>
          <p:cNvPr id="22" name="Espace réservé du tableau 21"/>
          <p:cNvSpPr>
            <a:spLocks noGrp="1"/>
          </p:cNvSpPr>
          <p:nvPr>
            <p:ph type="tbl" sz="quarter" idx="19"/>
          </p:nvPr>
        </p:nvSpPr>
        <p:spPr>
          <a:xfrm>
            <a:off x="4210243" y="1190962"/>
            <a:ext cx="4476558" cy="3296371"/>
          </a:xfrm>
          <a:prstGeom prst="rect">
            <a:avLst/>
          </a:prstGeom>
          <a:ln w="57150" cap="sq" cmpd="sng">
            <a:solidFill>
              <a:srgbClr val="3198E5"/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>
              <a:buFontTx/>
              <a:buNone/>
              <a:defRPr sz="1800">
                <a:solidFill>
                  <a:srgbClr val="3198E5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fr-FR"/>
              <a:t>Cliquez sur l'icône pour ajouter un tableau</a:t>
            </a:r>
          </a:p>
        </p:txBody>
      </p:sp>
    </p:spTree>
    <p:extLst>
      <p:ext uri="{BB962C8B-B14F-4D97-AF65-F5344CB8AC3E}">
        <p14:creationId xmlns:p14="http://schemas.microsoft.com/office/powerpoint/2010/main" val="1248174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5BBF241E-D95D-F947-BD40-BA0B1092A59D}" type="datetimeFigureOut">
              <a:rPr lang="fr-FR" smtClean="0"/>
              <a:pPr/>
              <a:t>26/05/2019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fld id="{604F9983-238B-5A48-87F7-46742A2BA19E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47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SE3A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81101" y="1149768"/>
            <a:ext cx="5181600" cy="677108"/>
          </a:xfrm>
        </p:spPr>
        <p:txBody>
          <a:bodyPr/>
          <a:lstStyle/>
          <a:p>
            <a:r>
              <a:rPr lang="fr-FR" dirty="0"/>
              <a:t>Implémentation de reconnaissance d'image au </a:t>
            </a:r>
            <a:r>
              <a:rPr lang="fr-FR" dirty="0" err="1"/>
              <a:t>RobotMT</a:t>
            </a:r>
            <a:endParaRPr lang="fr-FR" dirty="0"/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BF957C8B-B11A-48B9-8DAA-8C3FB0B74952}"/>
              </a:ext>
            </a:extLst>
          </p:cNvPr>
          <p:cNvSpPr txBox="1">
            <a:spLocks/>
          </p:cNvSpPr>
          <p:nvPr/>
        </p:nvSpPr>
        <p:spPr>
          <a:xfrm>
            <a:off x="174430" y="2076831"/>
            <a:ext cx="5181600" cy="1606594"/>
          </a:xfrm>
          <a:prstGeom prst="rect">
            <a:avLst/>
          </a:prstGeom>
        </p:spPr>
        <p:txBody>
          <a:bodyPr wrap="square" lIns="0" tIns="0" bIns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rgbClr val="3198E5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>
                <a:solidFill>
                  <a:schemeClr val="tx1"/>
                </a:solidFill>
              </a:rPr>
              <a:t>Amel Hamza</a:t>
            </a:r>
          </a:p>
          <a:p>
            <a:r>
              <a:rPr lang="fr-FR" sz="1800" dirty="0">
                <a:solidFill>
                  <a:schemeClr val="tx1"/>
                </a:solidFill>
              </a:rPr>
              <a:t>Nathan Roussel</a:t>
            </a:r>
          </a:p>
          <a:p>
            <a:r>
              <a:rPr lang="fr-FR" sz="1800" dirty="0">
                <a:solidFill>
                  <a:schemeClr val="tx1"/>
                </a:solidFill>
              </a:rPr>
              <a:t>Pierre Laine</a:t>
            </a:r>
          </a:p>
          <a:p>
            <a:r>
              <a:rPr lang="fr-FR" sz="1800" dirty="0">
                <a:solidFill>
                  <a:schemeClr val="tx1"/>
                </a:solidFill>
              </a:rPr>
              <a:t>Jeremy Bonnet</a:t>
            </a:r>
          </a:p>
          <a:p>
            <a:r>
              <a:rPr lang="fr-FR" sz="1800" dirty="0">
                <a:solidFill>
                  <a:schemeClr val="tx1"/>
                </a:solidFill>
              </a:rPr>
              <a:t>Donovan Groschang</a:t>
            </a:r>
          </a:p>
        </p:txBody>
      </p:sp>
    </p:spTree>
    <p:extLst>
      <p:ext uri="{BB962C8B-B14F-4D97-AF65-F5344CB8AC3E}">
        <p14:creationId xmlns:p14="http://schemas.microsoft.com/office/powerpoint/2010/main" val="2678664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88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25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75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710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1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896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B3480A-78EB-4A2A-AD0C-589E3495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342" y="875185"/>
            <a:ext cx="5894170" cy="41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712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7</a:t>
            </a:r>
          </a:p>
        </p:txBody>
      </p:sp>
    </p:spTree>
    <p:extLst>
      <p:ext uri="{BB962C8B-B14F-4D97-AF65-F5344CB8AC3E}">
        <p14:creationId xmlns:p14="http://schemas.microsoft.com/office/powerpoint/2010/main" val="4186378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Programme de contrôle moteur</a:t>
            </a:r>
          </a:p>
          <a:p>
            <a:r>
              <a:rPr lang="fr-FR" dirty="0"/>
              <a:t>Algorithme de reconnaissance d’image : Tensorflow</a:t>
            </a:r>
          </a:p>
          <a:p>
            <a:r>
              <a:rPr lang="fr-FR" dirty="0"/>
              <a:t>Communication UART entre raspberry Pi et microcontrôleur PIC</a:t>
            </a:r>
          </a:p>
          <a:p>
            <a:r>
              <a:rPr lang="fr-FR" dirty="0"/>
              <a:t>Récupération du flux vidéo de la camera sur la raspberry Pi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Prise en main des outils</a:t>
            </a:r>
          </a:p>
        </p:txBody>
      </p:sp>
    </p:spTree>
    <p:extLst>
      <p:ext uri="{BB962C8B-B14F-4D97-AF65-F5344CB8AC3E}">
        <p14:creationId xmlns:p14="http://schemas.microsoft.com/office/powerpoint/2010/main" val="54022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/>
              <a:t>Prise en main des outils : définition du gant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50" y="1354150"/>
            <a:ext cx="8466925" cy="295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37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3841885" cy="272821"/>
          </a:xfrm>
        </p:spPr>
        <p:txBody>
          <a:bodyPr>
            <a:noAutofit/>
          </a:bodyPr>
          <a:lstStyle/>
          <a:p>
            <a:r>
              <a:rPr lang="fr-FR" sz="1300" dirty="0"/>
              <a:t>Prise en main des outils : redéfinition du gant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A89A4B-B32A-4CF4-9F9E-3C7C9780E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912" b="4725"/>
          <a:stretch/>
        </p:blipFill>
        <p:spPr>
          <a:xfrm>
            <a:off x="0" y="1311847"/>
            <a:ext cx="9063080" cy="2963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72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05691" y="1488323"/>
            <a:ext cx="4420926" cy="2343781"/>
          </a:xfrm>
        </p:spPr>
        <p:txBody>
          <a:bodyPr>
            <a:normAutofit/>
          </a:bodyPr>
          <a:lstStyle/>
          <a:p>
            <a:r>
              <a:rPr lang="fr-FR" dirty="0"/>
              <a:t>Présentation du sujet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1</a:t>
            </a:r>
          </a:p>
        </p:txBody>
      </p:sp>
    </p:spTree>
    <p:extLst>
      <p:ext uri="{BB962C8B-B14F-4D97-AF65-F5344CB8AC3E}">
        <p14:creationId xmlns:p14="http://schemas.microsoft.com/office/powerpoint/2010/main" val="3581340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Prise en main des outils : algorithme Tensorflow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3A0A830-3511-4AF0-845D-7A69E19C3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68" y="885693"/>
            <a:ext cx="7250464" cy="187772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0EE6A4A-3E8A-484D-B5F2-22A1825076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94"/>
          <a:stretch/>
        </p:blipFill>
        <p:spPr>
          <a:xfrm>
            <a:off x="946768" y="2816851"/>
            <a:ext cx="7250464" cy="177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89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Prise en main du système (navigation, fonctionnement…)</a:t>
            </a:r>
          </a:p>
          <a:p>
            <a:r>
              <a:rPr lang="fr-FR" dirty="0"/>
              <a:t>Mise à jour</a:t>
            </a:r>
          </a:p>
          <a:p>
            <a:r>
              <a:rPr lang="fr-FR" dirty="0"/>
              <a:t>Installations des divers logiciels et librairies nécessaire</a:t>
            </a:r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Prise en main des outils : Raspberry Pi</a:t>
            </a:r>
          </a:p>
        </p:txBody>
      </p:sp>
    </p:spTree>
    <p:extLst>
      <p:ext uri="{BB962C8B-B14F-4D97-AF65-F5344CB8AC3E}">
        <p14:creationId xmlns:p14="http://schemas.microsoft.com/office/powerpoint/2010/main" val="3662863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>
          <a:xfrm>
            <a:off x="317421" y="358311"/>
            <a:ext cx="4966555" cy="272821"/>
          </a:xfrm>
        </p:spPr>
        <p:txBody>
          <a:bodyPr>
            <a:normAutofit fontScale="85000" lnSpcReduction="10000"/>
          </a:bodyPr>
          <a:lstStyle/>
          <a:p>
            <a:r>
              <a:rPr lang="fr-FR" dirty="0"/>
              <a:t>Prise en main des outils : communication UART </a:t>
            </a:r>
            <a:r>
              <a:rPr lang="fr-FR" dirty="0" err="1"/>
              <a:t>Rasp-Rasp</a:t>
            </a:r>
            <a:endParaRPr lang="fr-FR" dirty="0"/>
          </a:p>
        </p:txBody>
      </p:sp>
      <p:pic>
        <p:nvPicPr>
          <p:cNvPr id="11" name="Espace réservé du contenu 4"/>
          <p:cNvPicPr>
            <a:picLocks noGrp="1" noChangeAspect="1"/>
          </p:cNvPicPr>
          <p:nvPr>
            <p:ph type="chart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077" y="1467196"/>
            <a:ext cx="4207270" cy="2637761"/>
          </a:xfrm>
        </p:spPr>
      </p:pic>
    </p:spTree>
    <p:extLst>
      <p:ext uri="{BB962C8B-B14F-4D97-AF65-F5344CB8AC3E}">
        <p14:creationId xmlns:p14="http://schemas.microsoft.com/office/powerpoint/2010/main" val="2542685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3"/>
          </p:nvPr>
        </p:nvSpPr>
        <p:spPr>
          <a:xfrm>
            <a:off x="4346598" y="1478691"/>
            <a:ext cx="4254668" cy="2820340"/>
          </a:xfrm>
        </p:spPr>
        <p:txBody>
          <a:bodyPr/>
          <a:lstStyle/>
          <a:p>
            <a:r>
              <a:rPr lang="fr-FR" dirty="0"/>
              <a:t>Envoie de commande depuis le PC</a:t>
            </a:r>
          </a:p>
          <a:p>
            <a:r>
              <a:rPr lang="fr-FR" dirty="0"/>
              <a:t>Réception des commandes sur le PIC</a:t>
            </a:r>
          </a:p>
          <a:p>
            <a:r>
              <a:rPr lang="fr-FR" dirty="0"/>
              <a:t>Réponse du PIC vers le PC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>
          <a:xfrm>
            <a:off x="317421" y="358311"/>
            <a:ext cx="4966555" cy="272821"/>
          </a:xfrm>
        </p:spPr>
        <p:txBody>
          <a:bodyPr>
            <a:normAutofit fontScale="92500"/>
          </a:bodyPr>
          <a:lstStyle/>
          <a:p>
            <a:r>
              <a:rPr lang="fr-FR" dirty="0"/>
              <a:t>Prise en main des outils : communication UART PC-PIC</a:t>
            </a:r>
          </a:p>
        </p:txBody>
      </p:sp>
      <p:pic>
        <p:nvPicPr>
          <p:cNvPr id="17" name="Image 16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DC69F3F3-CDB0-4BD8-BE00-78FD8A584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34" y="1478691"/>
            <a:ext cx="3634056" cy="2689655"/>
          </a:xfrm>
          <a:prstGeom prst="rect">
            <a:avLst/>
          </a:prstGeom>
          <a:ln w="57150">
            <a:solidFill>
              <a:srgbClr val="3198E5"/>
            </a:solidFill>
          </a:ln>
        </p:spPr>
      </p:pic>
    </p:spTree>
    <p:extLst>
      <p:ext uri="{BB962C8B-B14F-4D97-AF65-F5344CB8AC3E}">
        <p14:creationId xmlns:p14="http://schemas.microsoft.com/office/powerpoint/2010/main" val="2436744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Prise en main des outils : Flux vidéo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Récupération en direct du signal vidéo</a:t>
            </a:r>
          </a:p>
          <a:p>
            <a:r>
              <a:rPr lang="fr-FR" dirty="0"/>
              <a:t>Sauvegarde exploitable du signal vidéo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1106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780753" y="1488323"/>
            <a:ext cx="4280049" cy="1291587"/>
          </a:xfrm>
        </p:spPr>
        <p:txBody>
          <a:bodyPr>
            <a:normAutofit/>
          </a:bodyPr>
          <a:lstStyle/>
          <a:p>
            <a:r>
              <a:rPr lang="fr-FR" dirty="0"/>
              <a:t>Problèmes rencontrés</a:t>
            </a:r>
          </a:p>
        </p:txBody>
      </p:sp>
    </p:spTree>
    <p:extLst>
      <p:ext uri="{BB962C8B-B14F-4D97-AF65-F5344CB8AC3E}">
        <p14:creationId xmlns:p14="http://schemas.microsoft.com/office/powerpoint/2010/main" val="1436300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Compréhension du firmware</a:t>
            </a:r>
          </a:p>
          <a:p>
            <a:r>
              <a:rPr lang="fr-FR" dirty="0"/>
              <a:t>Communication UART PC-PIC</a:t>
            </a:r>
          </a:p>
          <a:p>
            <a:r>
              <a:rPr lang="fr-FR" dirty="0"/>
              <a:t>Communication UART </a:t>
            </a:r>
            <a:r>
              <a:rPr lang="fr-FR" dirty="0" err="1"/>
              <a:t>Rasp-Rasp</a:t>
            </a:r>
            <a:endParaRPr lang="fr-FR" dirty="0"/>
          </a:p>
          <a:p>
            <a:r>
              <a:rPr lang="fr-FR" dirty="0"/>
              <a:t>Compatibilité de version entre différents logiciels sur la Raspberry</a:t>
            </a:r>
          </a:p>
          <a:p>
            <a:r>
              <a:rPr lang="fr-FR" dirty="0"/>
              <a:t>Problème de boot Raspberry</a:t>
            </a:r>
          </a:p>
          <a:p>
            <a:r>
              <a:rPr lang="fr-FR" dirty="0"/>
              <a:t>Problème de mémoire SD Raspberry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PROBLEMES RENCONTRES : TECHNIQUE</a:t>
            </a:r>
          </a:p>
        </p:txBody>
      </p:sp>
    </p:spTree>
    <p:extLst>
      <p:ext uri="{BB962C8B-B14F-4D97-AF65-F5344CB8AC3E}">
        <p14:creationId xmlns:p14="http://schemas.microsoft.com/office/powerpoint/2010/main" val="1085629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Gestion du temps</a:t>
            </a:r>
          </a:p>
          <a:p>
            <a:r>
              <a:rPr lang="fr-FR" dirty="0"/>
              <a:t>Gestion des objectifs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PROBLEMES RENCONTRES : GESTION DE PROJET</a:t>
            </a:r>
          </a:p>
        </p:txBody>
      </p:sp>
    </p:spTree>
    <p:extLst>
      <p:ext uri="{BB962C8B-B14F-4D97-AF65-F5344CB8AC3E}">
        <p14:creationId xmlns:p14="http://schemas.microsoft.com/office/powerpoint/2010/main" val="616241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Reste à faire</a:t>
            </a:r>
          </a:p>
        </p:txBody>
      </p:sp>
    </p:spTree>
    <p:extLst>
      <p:ext uri="{BB962C8B-B14F-4D97-AF65-F5344CB8AC3E}">
        <p14:creationId xmlns:p14="http://schemas.microsoft.com/office/powerpoint/2010/main" val="3415609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RESTE A FAIRE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611559" y="1105372"/>
            <a:ext cx="7980505" cy="3614909"/>
          </a:xfrm>
        </p:spPr>
        <p:txBody>
          <a:bodyPr/>
          <a:lstStyle/>
          <a:p>
            <a:r>
              <a:rPr lang="fr-FR" dirty="0"/>
              <a:t>Maitriser la communication UART PIC-PC</a:t>
            </a:r>
          </a:p>
          <a:p>
            <a:r>
              <a:rPr lang="fr-FR" dirty="0"/>
              <a:t>Maitriser la communication UART Raspberry-PIC</a:t>
            </a:r>
          </a:p>
          <a:p>
            <a:r>
              <a:rPr lang="fr-FR" dirty="0"/>
              <a:t>Maitriser l’actionnement des roues</a:t>
            </a:r>
          </a:p>
          <a:p>
            <a:r>
              <a:rPr lang="fr-FR" dirty="0"/>
              <a:t>Implémenter l’algorithme de reconnaissance d’image dans la Raspberry</a:t>
            </a:r>
          </a:p>
          <a:p>
            <a:r>
              <a:rPr lang="fr-FR" dirty="0"/>
              <a:t>Comprendre comment fonctionne l’évaluation des distances et l’implémenter </a:t>
            </a:r>
          </a:p>
        </p:txBody>
      </p:sp>
    </p:spTree>
    <p:extLst>
      <p:ext uri="{BB962C8B-B14F-4D97-AF65-F5344CB8AC3E}">
        <p14:creationId xmlns:p14="http://schemas.microsoft.com/office/powerpoint/2010/main" val="1554283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1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1800" dirty="0"/>
              <a:t>Réceptionner le flux vidéo de la caméra</a:t>
            </a:r>
          </a:p>
          <a:p>
            <a:endParaRPr lang="fr-FR" sz="1800" dirty="0"/>
          </a:p>
          <a:p>
            <a:r>
              <a:rPr lang="fr-FR" sz="1800" dirty="0"/>
              <a:t>Implémenter un algorithme de reconnaissance d’images</a:t>
            </a:r>
          </a:p>
          <a:p>
            <a:endParaRPr lang="fr-FR" sz="1800" dirty="0"/>
          </a:p>
          <a:p>
            <a:r>
              <a:rPr lang="fr-FR" sz="1800" dirty="0"/>
              <a:t>Ecrire un programme d'asservissement des roues du robot</a:t>
            </a:r>
          </a:p>
          <a:p>
            <a:pPr marL="0" indent="0">
              <a:buNone/>
            </a:pPr>
            <a:endParaRPr lang="fr-FR" sz="1800" dirty="0"/>
          </a:p>
          <a:p>
            <a:r>
              <a:rPr lang="fr-FR" sz="1800" dirty="0"/>
              <a:t>Réaliser une communication fonctionnelle entre la </a:t>
            </a:r>
            <a:r>
              <a:rPr lang="fr-FR" sz="1800" dirty="0" err="1"/>
              <a:t>Raspberry</a:t>
            </a:r>
            <a:r>
              <a:rPr lang="fr-FR" sz="1800" dirty="0"/>
              <a:t> Pi et le microcontrôleur </a:t>
            </a:r>
            <a:r>
              <a:rPr lang="fr-FR" sz="1800" dirty="0" err="1"/>
              <a:t>dsPIC</a:t>
            </a:r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Prise en main des outils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Présentation du sujet : nos objectifs</a:t>
            </a:r>
          </a:p>
        </p:txBody>
      </p:sp>
    </p:spTree>
    <p:extLst>
      <p:ext uri="{BB962C8B-B14F-4D97-AF65-F5344CB8AC3E}">
        <p14:creationId xmlns:p14="http://schemas.microsoft.com/office/powerpoint/2010/main" val="1881845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Algorithme de reconnaissance d’images (</a:t>
            </a:r>
            <a:r>
              <a:rPr lang="fr-FR" dirty="0" err="1"/>
              <a:t>TensorFlow</a:t>
            </a:r>
            <a:r>
              <a:rPr lang="fr-FR" dirty="0"/>
              <a:t>)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2</a:t>
            </a:r>
          </a:p>
        </p:txBody>
      </p:sp>
    </p:spTree>
    <p:extLst>
      <p:ext uri="{BB962C8B-B14F-4D97-AF65-F5344CB8AC3E}">
        <p14:creationId xmlns:p14="http://schemas.microsoft.com/office/powerpoint/2010/main" val="585543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Raspberry</a:t>
            </a:r>
            <a:r>
              <a:rPr lang="fr-FR" dirty="0"/>
              <a:t> Pi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3</a:t>
            </a:r>
          </a:p>
        </p:txBody>
      </p:sp>
    </p:spTree>
    <p:extLst>
      <p:ext uri="{BB962C8B-B14F-4D97-AF65-F5344CB8AC3E}">
        <p14:creationId xmlns:p14="http://schemas.microsoft.com/office/powerpoint/2010/main" val="401569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Contrôle moteur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4</a:t>
            </a:r>
          </a:p>
        </p:txBody>
      </p:sp>
    </p:spTree>
    <p:extLst>
      <p:ext uri="{BB962C8B-B14F-4D97-AF65-F5344CB8AC3E}">
        <p14:creationId xmlns:p14="http://schemas.microsoft.com/office/powerpoint/2010/main" val="23695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 UART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5</a:t>
            </a:r>
          </a:p>
        </p:txBody>
      </p:sp>
    </p:spTree>
    <p:extLst>
      <p:ext uri="{BB962C8B-B14F-4D97-AF65-F5344CB8AC3E}">
        <p14:creationId xmlns:p14="http://schemas.microsoft.com/office/powerpoint/2010/main" val="1444035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AsservissemenT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</p:spTree>
    <p:extLst>
      <p:ext uri="{BB962C8B-B14F-4D97-AF65-F5344CB8AC3E}">
        <p14:creationId xmlns:p14="http://schemas.microsoft.com/office/powerpoint/2010/main" val="49590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Etape 6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/>
          </p:nvPr>
        </p:nvSpPr>
        <p:spPr>
          <a:xfrm>
            <a:off x="317421" y="358311"/>
            <a:ext cx="6449139" cy="272821"/>
          </a:xfrm>
        </p:spPr>
        <p:txBody>
          <a:bodyPr>
            <a:normAutofit/>
          </a:bodyPr>
          <a:lstStyle/>
          <a:p>
            <a:r>
              <a:rPr lang="fr-FR" dirty="0"/>
              <a:t>Asservissement</a:t>
            </a:r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E004FCC-7AA5-4EAA-AEC5-458156104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902" y="875185"/>
            <a:ext cx="5964196" cy="421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4625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USINESS_PC.potx" id="{BAFF1E8F-C020-4019-A3CB-49C21C7085B6}" vid="{52D4BC55-2C62-42F5-8F27-D3E87096B177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9C92F6-C5F8-482F-AC56-6D57797396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business - Thème Abstrait</Template>
  <TotalTime>0</TotalTime>
  <Words>357</Words>
  <Application>Microsoft Office PowerPoint</Application>
  <PresentationFormat>Affichage à l'écran (16:9)</PresentationFormat>
  <Paragraphs>92</Paragraphs>
  <Slides>29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5" baseType="lpstr">
      <vt:lpstr>Arial</vt:lpstr>
      <vt:lpstr>Calibri</vt:lpstr>
      <vt:lpstr>Segoe UI Black</vt:lpstr>
      <vt:lpstr>Segoe UI Semilight</vt:lpstr>
      <vt:lpstr>SegoeBook</vt:lpstr>
      <vt:lpstr>Thème Office</vt:lpstr>
      <vt:lpstr>Projet SE3A</vt:lpstr>
      <vt:lpstr>Présentation du sujet</vt:lpstr>
      <vt:lpstr>Etape 1</vt:lpstr>
      <vt:lpstr>Algorithme de reconnaissance d’images (TensorFlow)</vt:lpstr>
      <vt:lpstr>Raspberry Pi</vt:lpstr>
      <vt:lpstr>Contrôle moteur</vt:lpstr>
      <vt:lpstr>Communication UART</vt:lpstr>
      <vt:lpstr>AsservissemenT</vt:lpstr>
      <vt:lpstr>Etape 6</vt:lpstr>
      <vt:lpstr>Etape 6</vt:lpstr>
      <vt:lpstr>Etape 6</vt:lpstr>
      <vt:lpstr>Etape 6</vt:lpstr>
      <vt:lpstr>Etape 6</vt:lpstr>
      <vt:lpstr>Etape 6</vt:lpstr>
      <vt:lpstr>Etape 6</vt:lpstr>
      <vt:lpstr>Conclusion</vt:lpstr>
      <vt:lpstr>Etape 2</vt:lpstr>
      <vt:lpstr>Présentation PowerPoint</vt:lpstr>
      <vt:lpstr>Présentation PowerPoint</vt:lpstr>
      <vt:lpstr>Etape 2</vt:lpstr>
      <vt:lpstr>Etape 2</vt:lpstr>
      <vt:lpstr>Etape 2</vt:lpstr>
      <vt:lpstr>Etape 2</vt:lpstr>
      <vt:lpstr>Etape 2</vt:lpstr>
      <vt:lpstr>Problèmes rencontrés</vt:lpstr>
      <vt:lpstr>Présentation PowerPoint</vt:lpstr>
      <vt:lpstr>Présentation PowerPoint</vt:lpstr>
      <vt:lpstr>Reste à faire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2019-05-13T08:40:24Z</dcterms:created>
  <dcterms:modified xsi:type="dcterms:W3CDTF">2019-05-26T06:34:46Z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TC043347429991</vt:lpwstr>
  </property>
</Properties>
</file>